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uce" charset="1" panose="00000500000000000000"/>
      <p:regular r:id="rId10"/>
    </p:embeddedFont>
    <p:embeddedFont>
      <p:font typeface="Open Sauce Bold" charset="1" panose="00000800000000000000"/>
      <p:regular r:id="rId11"/>
    </p:embeddedFont>
    <p:embeddedFont>
      <p:font typeface="Open Sauce Italics" charset="1" panose="00000500000000000000"/>
      <p:regular r:id="rId12"/>
    </p:embeddedFont>
    <p:embeddedFont>
      <p:font typeface="Open Sauce Bold Italics" charset="1" panose="00000800000000000000"/>
      <p:regular r:id="rId13"/>
    </p:embeddedFont>
    <p:embeddedFont>
      <p:font typeface="Open Sauce Light" charset="1" panose="00000400000000000000"/>
      <p:regular r:id="rId14"/>
    </p:embeddedFont>
    <p:embeddedFont>
      <p:font typeface="Open Sauce Light Italics" charset="1" panose="00000400000000000000"/>
      <p:regular r:id="rId15"/>
    </p:embeddedFont>
    <p:embeddedFont>
      <p:font typeface="Open Sauce Medium" charset="1" panose="00000600000000000000"/>
      <p:regular r:id="rId16"/>
    </p:embeddedFont>
    <p:embeddedFont>
      <p:font typeface="Open Sauce Medium Italics" charset="1" panose="00000600000000000000"/>
      <p:regular r:id="rId17"/>
    </p:embeddedFont>
    <p:embeddedFont>
      <p:font typeface="Open Sauce Semi-Bold" charset="1" panose="00000700000000000000"/>
      <p:regular r:id="rId18"/>
    </p:embeddedFont>
    <p:embeddedFont>
      <p:font typeface="Open Sauce Semi-Bold Italics" charset="1" panose="00000700000000000000"/>
      <p:regular r:id="rId19"/>
    </p:embeddedFont>
    <p:embeddedFont>
      <p:font typeface="Open Sauce Heavy" charset="1" panose="00000A00000000000000"/>
      <p:regular r:id="rId20"/>
    </p:embeddedFont>
    <p:embeddedFont>
      <p:font typeface="Open Sauce Heavy Italics" charset="1" panose="00000A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34" Target="slides/slide13.xml" Type="http://schemas.openxmlformats.org/officeDocument/2006/relationships/slide"/><Relationship Id="rId35" Target="slides/slide1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Freeform 3" id="3"/>
          <p:cNvSpPr/>
          <p:nvPr/>
        </p:nvSpPr>
        <p:spPr>
          <a:xfrm flipH="false" flipV="false" rot="7659121">
            <a:off x="15091031" y="5585714"/>
            <a:ext cx="7629294" cy="7828566"/>
          </a:xfrm>
          <a:custGeom>
            <a:avLst/>
            <a:gdLst/>
            <a:ahLst/>
            <a:cxnLst/>
            <a:rect r="r" b="b" t="t" l="l"/>
            <a:pathLst>
              <a:path h="7828566" w="7629294">
                <a:moveTo>
                  <a:pt x="0" y="0"/>
                </a:moveTo>
                <a:lnTo>
                  <a:pt x="7629294" y="0"/>
                </a:lnTo>
                <a:lnTo>
                  <a:pt x="7629294" y="7828566"/>
                </a:lnTo>
                <a:lnTo>
                  <a:pt x="0" y="78285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066238" y="-4773025"/>
            <a:ext cx="9022634" cy="9258300"/>
          </a:xfrm>
          <a:custGeom>
            <a:avLst/>
            <a:gdLst/>
            <a:ahLst/>
            <a:cxnLst/>
            <a:rect r="r" b="b" t="t" l="l"/>
            <a:pathLst>
              <a:path h="9258300" w="9022634">
                <a:moveTo>
                  <a:pt x="0" y="0"/>
                </a:moveTo>
                <a:lnTo>
                  <a:pt x="9022634" y="0"/>
                </a:lnTo>
                <a:lnTo>
                  <a:pt x="902263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4667971" y="3202251"/>
            <a:ext cx="9815307" cy="4208864"/>
            <a:chOff x="0" y="0"/>
            <a:chExt cx="1895495" cy="812800"/>
          </a:xfrm>
        </p:grpSpPr>
        <p:sp>
          <p:nvSpPr>
            <p:cNvPr name="Freeform 6" id="6"/>
            <p:cNvSpPr/>
            <p:nvPr/>
          </p:nvSpPr>
          <p:spPr>
            <a:xfrm flipH="false" flipV="false" rot="0">
              <a:off x="0" y="0"/>
              <a:ext cx="1895495" cy="812800"/>
            </a:xfrm>
            <a:custGeom>
              <a:avLst/>
              <a:gdLst/>
              <a:ahLst/>
              <a:cxnLst/>
              <a:rect r="r" b="b" t="t" l="l"/>
              <a:pathLst>
                <a:path h="812800" w="1895495">
                  <a:moveTo>
                    <a:pt x="0" y="0"/>
                  </a:moveTo>
                  <a:lnTo>
                    <a:pt x="1895495" y="0"/>
                  </a:lnTo>
                  <a:lnTo>
                    <a:pt x="1895495" y="812800"/>
                  </a:lnTo>
                  <a:lnTo>
                    <a:pt x="0" y="812800"/>
                  </a:lnTo>
                  <a:close/>
                </a:path>
              </a:pathLst>
            </a:custGeom>
            <a:solidFill>
              <a:srgbClr val="000000">
                <a:alpha val="0"/>
              </a:srgbClr>
            </a:solidFill>
            <a:ln w="38100" cap="sq">
              <a:solidFill>
                <a:srgbClr val="000000"/>
              </a:solidFill>
              <a:prstDash val="solid"/>
              <a:miter/>
            </a:ln>
          </p:spPr>
        </p:sp>
        <p:sp>
          <p:nvSpPr>
            <p:cNvPr name="TextBox 7" id="7"/>
            <p:cNvSpPr txBox="true"/>
            <p:nvPr/>
          </p:nvSpPr>
          <p:spPr>
            <a:xfrm>
              <a:off x="0" y="-19050"/>
              <a:ext cx="1895495" cy="831850"/>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4667971" y="3202251"/>
            <a:ext cx="9815307" cy="4208864"/>
            <a:chOff x="0" y="0"/>
            <a:chExt cx="1895495" cy="812800"/>
          </a:xfrm>
        </p:grpSpPr>
        <p:sp>
          <p:nvSpPr>
            <p:cNvPr name="Freeform 9" id="9"/>
            <p:cNvSpPr/>
            <p:nvPr/>
          </p:nvSpPr>
          <p:spPr>
            <a:xfrm flipH="false" flipV="false" rot="0">
              <a:off x="0" y="0"/>
              <a:ext cx="1895495" cy="812800"/>
            </a:xfrm>
            <a:custGeom>
              <a:avLst/>
              <a:gdLst/>
              <a:ahLst/>
              <a:cxnLst/>
              <a:rect r="r" b="b" t="t" l="l"/>
              <a:pathLst>
                <a:path h="812800" w="1895495">
                  <a:moveTo>
                    <a:pt x="0" y="0"/>
                  </a:moveTo>
                  <a:lnTo>
                    <a:pt x="1895495" y="0"/>
                  </a:lnTo>
                  <a:lnTo>
                    <a:pt x="1895495" y="812800"/>
                  </a:lnTo>
                  <a:lnTo>
                    <a:pt x="0" y="812800"/>
                  </a:lnTo>
                  <a:close/>
                </a:path>
              </a:pathLst>
            </a:custGeom>
            <a:solidFill>
              <a:srgbClr val="000000">
                <a:alpha val="0"/>
              </a:srgbClr>
            </a:solidFill>
            <a:ln w="38100" cap="sq">
              <a:solidFill>
                <a:srgbClr val="000000"/>
              </a:solidFill>
              <a:prstDash val="solid"/>
              <a:miter/>
            </a:ln>
          </p:spPr>
        </p:sp>
        <p:sp>
          <p:nvSpPr>
            <p:cNvPr name="TextBox 10" id="10"/>
            <p:cNvSpPr txBox="true"/>
            <p:nvPr/>
          </p:nvSpPr>
          <p:spPr>
            <a:xfrm>
              <a:off x="0" y="-19050"/>
              <a:ext cx="1895495" cy="831850"/>
            </a:xfrm>
            <a:prstGeom prst="rect">
              <a:avLst/>
            </a:prstGeom>
          </p:spPr>
          <p:txBody>
            <a:bodyPr anchor="ctr" rtlCol="false" tIns="50800" lIns="50800" bIns="50800" rIns="50800"/>
            <a:lstStyle/>
            <a:p>
              <a:pPr algn="ctr">
                <a:lnSpc>
                  <a:spcPts val="2859"/>
                </a:lnSpc>
              </a:pPr>
            </a:p>
          </p:txBody>
        </p:sp>
      </p:grpSp>
      <p:sp>
        <p:nvSpPr>
          <p:cNvPr name="TextBox 11" id="11"/>
          <p:cNvSpPr txBox="true"/>
          <p:nvPr/>
        </p:nvSpPr>
        <p:spPr>
          <a:xfrm rot="0">
            <a:off x="4667971" y="4124325"/>
            <a:ext cx="9815307" cy="1971675"/>
          </a:xfrm>
          <a:prstGeom prst="rect">
            <a:avLst/>
          </a:prstGeom>
        </p:spPr>
        <p:txBody>
          <a:bodyPr anchor="t" rtlCol="false" tIns="0" lIns="0" bIns="0" rIns="0">
            <a:spAutoFit/>
          </a:bodyPr>
          <a:lstStyle/>
          <a:p>
            <a:pPr algn="ctr">
              <a:lnSpc>
                <a:spcPts val="7800"/>
              </a:lnSpc>
              <a:spcBef>
                <a:spcPct val="0"/>
              </a:spcBef>
            </a:pPr>
            <a:r>
              <a:rPr lang="en-US" sz="6000">
                <a:solidFill>
                  <a:srgbClr val="000000"/>
                </a:solidFill>
                <a:latin typeface="Open Sauce"/>
              </a:rPr>
              <a:t>Профессиональное обучение без границ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0" y="0"/>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1A1A1A"/>
            </a:solidFill>
          </p:spPr>
        </p:sp>
        <p:sp>
          <p:nvSpPr>
            <p:cNvPr name="TextBox 5" id="5"/>
            <p:cNvSpPr txBox="true"/>
            <p:nvPr/>
          </p:nvSpPr>
          <p:spPr>
            <a:xfrm>
              <a:off x="0" y="-19050"/>
              <a:ext cx="4816593" cy="8318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3451022" y="-4729397"/>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851369" y="-3442596"/>
            <a:ext cx="6709932" cy="6885191"/>
          </a:xfrm>
          <a:custGeom>
            <a:avLst/>
            <a:gdLst/>
            <a:ahLst/>
            <a:cxnLst/>
            <a:rect r="r" b="b" t="t" l="l"/>
            <a:pathLst>
              <a:path h="6885191" w="6709932">
                <a:moveTo>
                  <a:pt x="0" y="0"/>
                </a:moveTo>
                <a:lnTo>
                  <a:pt x="6709932" y="0"/>
                </a:lnTo>
                <a:lnTo>
                  <a:pt x="6709932" y="6885192"/>
                </a:lnTo>
                <a:lnTo>
                  <a:pt x="0" y="68851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4876294" y="990600"/>
            <a:ext cx="7556997" cy="1301750"/>
          </a:xfrm>
          <a:prstGeom prst="rect">
            <a:avLst/>
          </a:prstGeom>
        </p:spPr>
        <p:txBody>
          <a:bodyPr anchor="t" rtlCol="false" tIns="0" lIns="0" bIns="0" rIns="0">
            <a:spAutoFit/>
          </a:bodyPr>
          <a:lstStyle/>
          <a:p>
            <a:pPr algn="ctr">
              <a:lnSpc>
                <a:spcPts val="5199"/>
              </a:lnSpc>
              <a:spcBef>
                <a:spcPct val="0"/>
              </a:spcBef>
            </a:pPr>
            <a:r>
              <a:rPr lang="en-US" sz="3999">
                <a:solidFill>
                  <a:srgbClr val="FFFFFF"/>
                </a:solidFill>
                <a:latin typeface="Open Sauce"/>
              </a:rPr>
              <a:t>Экспедитор по перевозке грузов</a:t>
            </a:r>
          </a:p>
        </p:txBody>
      </p:sp>
      <p:sp>
        <p:nvSpPr>
          <p:cNvPr name="TextBox 9" id="9"/>
          <p:cNvSpPr txBox="true"/>
          <p:nvPr/>
        </p:nvSpPr>
        <p:spPr>
          <a:xfrm rot="0">
            <a:off x="0" y="3264732"/>
            <a:ext cx="18288000" cy="6915248"/>
          </a:xfrm>
          <a:prstGeom prst="rect">
            <a:avLst/>
          </a:prstGeom>
        </p:spPr>
        <p:txBody>
          <a:bodyPr anchor="t" rtlCol="false" tIns="0" lIns="0" bIns="0" rIns="0">
            <a:spAutoFit/>
          </a:bodyPr>
          <a:lstStyle/>
          <a:p>
            <a:pPr algn="ctr">
              <a:lnSpc>
                <a:spcPts val="3628"/>
              </a:lnSpc>
            </a:pPr>
            <a:r>
              <a:rPr lang="en-US" sz="2791">
                <a:solidFill>
                  <a:srgbClr val="000000"/>
                </a:solidFill>
                <a:latin typeface="Open Sauce"/>
              </a:rPr>
              <a:t>Профессия экспедитора по перевозке грузов связана с организацией и контролем перевозки грузов от отправителя к получателю. Экспедиторы обеспечивают планирование и координацию логистики, выбор оптимальных маршрутов и транспортных средств, сотрудничают с перевозчиками, контролируют процесс перевозки, а также решают возможные проблемы, возникающие во время транспортировки грузов. Они также обеспечивают соответствие всей документации и требований, связанных с перевозкой грузов, и поддерживают постоянную связь с клиентами и поставщиками. Эта профессия требует организационных навыков, знаний в области логистики и транспорта, а также умения эффективно управлять процессами перевозки грузов. Программа обучения содержит следующие разделы: </a:t>
            </a:r>
          </a:p>
          <a:p>
            <a:pPr algn="ctr">
              <a:lnSpc>
                <a:spcPts val="3628"/>
              </a:lnSpc>
            </a:pPr>
            <a:r>
              <a:rPr lang="en-US" sz="2791">
                <a:solidFill>
                  <a:srgbClr val="000000"/>
                </a:solidFill>
                <a:latin typeface="Open Sauce"/>
              </a:rPr>
              <a:t>- Основы перевозочного процесса и обеспечение грузовых перевозок. </a:t>
            </a:r>
          </a:p>
          <a:p>
            <a:pPr algn="ctr">
              <a:lnSpc>
                <a:spcPts val="3628"/>
              </a:lnSpc>
            </a:pPr>
            <a:r>
              <a:rPr lang="en-US" sz="2791">
                <a:solidFill>
                  <a:srgbClr val="000000"/>
                </a:solidFill>
                <a:latin typeface="Open Sauce"/>
              </a:rPr>
              <a:t>- Калькуляция затрат и цен. Процесс международной перевозки груза. </a:t>
            </a:r>
          </a:p>
          <a:p>
            <a:pPr algn="ctr">
              <a:lnSpc>
                <a:spcPts val="3628"/>
              </a:lnSpc>
            </a:pPr>
            <a:r>
              <a:rPr lang="en-US" sz="2791">
                <a:solidFill>
                  <a:srgbClr val="000000"/>
                </a:solidFill>
                <a:latin typeface="Open Sauce"/>
              </a:rPr>
              <a:t>- Документальное оформление транспортно-экспедиционных операций. </a:t>
            </a:r>
          </a:p>
          <a:p>
            <a:pPr algn="ctr">
              <a:lnSpc>
                <a:spcPts val="3628"/>
              </a:lnSpc>
              <a:spcBef>
                <a:spcPct val="0"/>
              </a:spcBef>
            </a:pPr>
            <a:r>
              <a:rPr lang="en-US" sz="2791">
                <a:solidFill>
                  <a:srgbClr val="000000"/>
                </a:solidFill>
                <a:latin typeface="Open Sauce"/>
              </a:rPr>
              <a:t>Экспедитор по перевозке грузов освоит умения планирования логистики и оптимизации маршрутов, открывая путь к карьере в сфере грузоперевозок и логистики, где ты сможешь стать ключевым игроком в организации эффективной доставки.</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2F4F5"/>
        </a:solidFill>
      </p:bgPr>
    </p:bg>
    <p:spTree>
      <p:nvGrpSpPr>
        <p:cNvPr id="1" name=""/>
        <p:cNvGrpSpPr/>
        <p:nvPr/>
      </p:nvGrpSpPr>
      <p:grpSpPr>
        <a:xfrm>
          <a:off x="0" y="0"/>
          <a:ext cx="0" cy="0"/>
          <a:chOff x="0" y="0"/>
          <a:chExt cx="0" cy="0"/>
        </a:xfrm>
      </p:grpSpPr>
      <p:sp>
        <p:nvSpPr>
          <p:cNvPr name="Freeform 2" id="2"/>
          <p:cNvSpPr/>
          <p:nvPr/>
        </p:nvSpPr>
        <p:spPr>
          <a:xfrm flipH="false" flipV="false" rot="7659121">
            <a:off x="-4012602" y="5585714"/>
            <a:ext cx="7629294" cy="7828566"/>
          </a:xfrm>
          <a:custGeom>
            <a:avLst/>
            <a:gdLst/>
            <a:ahLst/>
            <a:cxnLst/>
            <a:rect r="r" b="b" t="t" l="l"/>
            <a:pathLst>
              <a:path h="7828566" w="7629294">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016048">
            <a:off x="12243487" y="-1005305"/>
            <a:ext cx="10749463" cy="2687366"/>
          </a:xfrm>
          <a:custGeom>
            <a:avLst/>
            <a:gdLst/>
            <a:ahLst/>
            <a:cxnLst/>
            <a:rect r="r" b="b" t="t" l="l"/>
            <a:pathLst>
              <a:path h="2687366" w="10749463">
                <a:moveTo>
                  <a:pt x="0" y="0"/>
                </a:moveTo>
                <a:lnTo>
                  <a:pt x="10749463" y="0"/>
                </a:lnTo>
                <a:lnTo>
                  <a:pt x="10749463" y="2687365"/>
                </a:lnTo>
                <a:lnTo>
                  <a:pt x="0" y="26873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342484" y="5086375"/>
            <a:ext cx="7178328" cy="5200625"/>
          </a:xfrm>
          <a:custGeom>
            <a:avLst/>
            <a:gdLst/>
            <a:ahLst/>
            <a:cxnLst/>
            <a:rect r="r" b="b" t="t" l="l"/>
            <a:pathLst>
              <a:path h="5200625" w="7178328">
                <a:moveTo>
                  <a:pt x="0" y="0"/>
                </a:moveTo>
                <a:lnTo>
                  <a:pt x="7178328" y="0"/>
                </a:lnTo>
                <a:lnTo>
                  <a:pt x="7178328" y="5200625"/>
                </a:lnTo>
                <a:lnTo>
                  <a:pt x="0" y="5200625"/>
                </a:lnTo>
                <a:lnTo>
                  <a:pt x="0" y="0"/>
                </a:lnTo>
                <a:close/>
              </a:path>
            </a:pathLst>
          </a:custGeom>
          <a:blipFill>
            <a:blip r:embed="rId6"/>
            <a:stretch>
              <a:fillRect l="0" t="0" r="0" b="0"/>
            </a:stretch>
          </a:blipFill>
        </p:spPr>
      </p:sp>
      <p:sp>
        <p:nvSpPr>
          <p:cNvPr name="Freeform 5" id="5"/>
          <p:cNvSpPr/>
          <p:nvPr/>
        </p:nvSpPr>
        <p:spPr>
          <a:xfrm flipH="false" flipV="false" rot="0">
            <a:off x="12397934" y="4866903"/>
            <a:ext cx="3890590" cy="5420097"/>
          </a:xfrm>
          <a:custGeom>
            <a:avLst/>
            <a:gdLst/>
            <a:ahLst/>
            <a:cxnLst/>
            <a:rect r="r" b="b" t="t" l="l"/>
            <a:pathLst>
              <a:path h="5420097" w="3890590">
                <a:moveTo>
                  <a:pt x="0" y="0"/>
                </a:moveTo>
                <a:lnTo>
                  <a:pt x="3890590" y="0"/>
                </a:lnTo>
                <a:lnTo>
                  <a:pt x="3890590" y="5420097"/>
                </a:lnTo>
                <a:lnTo>
                  <a:pt x="0" y="5420097"/>
                </a:lnTo>
                <a:lnTo>
                  <a:pt x="0" y="0"/>
                </a:lnTo>
                <a:close/>
              </a:path>
            </a:pathLst>
          </a:custGeom>
          <a:blipFill>
            <a:blip r:embed="rId7"/>
            <a:stretch>
              <a:fillRect l="0" t="0" r="0" b="0"/>
            </a:stretch>
          </a:blipFill>
        </p:spPr>
      </p:sp>
      <p:sp>
        <p:nvSpPr>
          <p:cNvPr name="TextBox 6" id="6"/>
          <p:cNvSpPr txBox="true"/>
          <p:nvPr/>
        </p:nvSpPr>
        <p:spPr>
          <a:xfrm rot="0">
            <a:off x="3126017" y="990600"/>
            <a:ext cx="12035966" cy="3273425"/>
          </a:xfrm>
          <a:prstGeom prst="rect">
            <a:avLst/>
          </a:prstGeom>
        </p:spPr>
        <p:txBody>
          <a:bodyPr anchor="t" rtlCol="false" tIns="0" lIns="0" bIns="0" rIns="0">
            <a:spAutoFit/>
          </a:bodyPr>
          <a:lstStyle/>
          <a:p>
            <a:pPr algn="ctr">
              <a:lnSpc>
                <a:spcPts val="5199"/>
              </a:lnSpc>
              <a:spcBef>
                <a:spcPct val="0"/>
              </a:spcBef>
            </a:pPr>
            <a:r>
              <a:rPr lang="en-US" sz="3999">
                <a:solidFill>
                  <a:srgbClr val="000000"/>
                </a:solidFill>
                <a:latin typeface="Open Sauce"/>
              </a:rPr>
              <a:t>После окончании обучения школьники сдают квалификационный экзамен. При успешной сдачи экзамена выдается свидетельство установочного образца с присвоением рабочей квалификации и разряда</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2F4F5"/>
        </a:solidFill>
      </p:bgPr>
    </p:bg>
    <p:spTree>
      <p:nvGrpSpPr>
        <p:cNvPr id="1" name=""/>
        <p:cNvGrpSpPr/>
        <p:nvPr/>
      </p:nvGrpSpPr>
      <p:grpSpPr>
        <a:xfrm>
          <a:off x="0" y="0"/>
          <a:ext cx="0" cy="0"/>
          <a:chOff x="0" y="0"/>
          <a:chExt cx="0" cy="0"/>
        </a:xfrm>
      </p:grpSpPr>
      <p:sp>
        <p:nvSpPr>
          <p:cNvPr name="Freeform 2" id="2"/>
          <p:cNvSpPr/>
          <p:nvPr/>
        </p:nvSpPr>
        <p:spPr>
          <a:xfrm flipH="false" flipV="false" rot="7659121">
            <a:off x="-4012602" y="5585714"/>
            <a:ext cx="7629294" cy="7828566"/>
          </a:xfrm>
          <a:custGeom>
            <a:avLst/>
            <a:gdLst/>
            <a:ahLst/>
            <a:cxnLst/>
            <a:rect r="r" b="b" t="t" l="l"/>
            <a:pathLst>
              <a:path h="7828566" w="7629294">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016048">
            <a:off x="12243487" y="-1005305"/>
            <a:ext cx="10749463" cy="2687366"/>
          </a:xfrm>
          <a:custGeom>
            <a:avLst/>
            <a:gdLst/>
            <a:ahLst/>
            <a:cxnLst/>
            <a:rect r="r" b="b" t="t" l="l"/>
            <a:pathLst>
              <a:path h="2687366" w="10749463">
                <a:moveTo>
                  <a:pt x="0" y="0"/>
                </a:moveTo>
                <a:lnTo>
                  <a:pt x="10749463" y="0"/>
                </a:lnTo>
                <a:lnTo>
                  <a:pt x="10749463" y="2687365"/>
                </a:lnTo>
                <a:lnTo>
                  <a:pt x="0" y="26873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496458" y="2830512"/>
            <a:ext cx="11295084" cy="4587875"/>
          </a:xfrm>
          <a:prstGeom prst="rect">
            <a:avLst/>
          </a:prstGeom>
        </p:spPr>
        <p:txBody>
          <a:bodyPr anchor="t" rtlCol="false" tIns="0" lIns="0" bIns="0" rIns="0">
            <a:spAutoFit/>
          </a:bodyPr>
          <a:lstStyle/>
          <a:p>
            <a:pPr algn="ctr" marL="863599" indent="-431800" lvl="1">
              <a:lnSpc>
                <a:spcPts val="5199"/>
              </a:lnSpc>
              <a:buFont typeface="Arial"/>
              <a:buChar char="•"/>
            </a:pPr>
            <a:r>
              <a:rPr lang="en-US" sz="3999">
                <a:solidFill>
                  <a:srgbClr val="000000"/>
                </a:solidFill>
                <a:latin typeface="Open Sauce"/>
              </a:rPr>
              <a:t>По окончании обучения – поступление в колледж с возможностью приоритетного зачисления при равенстве баллов.</a:t>
            </a:r>
          </a:p>
          <a:p>
            <a:pPr algn="ctr" marL="863599" indent="-431800" lvl="1">
              <a:lnSpc>
                <a:spcPts val="5199"/>
              </a:lnSpc>
              <a:buFont typeface="Arial"/>
              <a:buChar char="•"/>
            </a:pPr>
            <a:r>
              <a:rPr lang="en-US" sz="3999">
                <a:solidFill>
                  <a:srgbClr val="000000"/>
                </a:solidFill>
                <a:latin typeface="Open Sauce"/>
              </a:rPr>
              <a:t> Дополнительные баллы к ЕГЭ при поступлении в Московский технический университет связи и информатики </a:t>
            </a:r>
          </a:p>
          <a:p>
            <a:pPr algn="ctr">
              <a:lnSpc>
                <a:spcPts val="5199"/>
              </a:lnSpc>
              <a:spcBef>
                <a:spcPct val="0"/>
              </a:spcBef>
            </a:pPr>
            <a:r>
              <a:rPr lang="en-US" sz="3999">
                <a:solidFill>
                  <a:srgbClr val="000000"/>
                </a:solidFill>
                <a:latin typeface="Open Sauce"/>
              </a:rPr>
              <a:t>Твой выбор – твой успех!</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Freeform 3" id="3"/>
          <p:cNvSpPr/>
          <p:nvPr/>
        </p:nvSpPr>
        <p:spPr>
          <a:xfrm flipH="false" flipV="false" rot="-10580377">
            <a:off x="9407140" y="-9309963"/>
            <a:ext cx="24036383" cy="24664199"/>
          </a:xfrm>
          <a:custGeom>
            <a:avLst/>
            <a:gdLst/>
            <a:ahLst/>
            <a:cxnLst/>
            <a:rect r="r" b="b" t="t" l="l"/>
            <a:pathLst>
              <a:path h="24664199" w="24036383">
                <a:moveTo>
                  <a:pt x="0" y="0"/>
                </a:moveTo>
                <a:lnTo>
                  <a:pt x="24036383" y="0"/>
                </a:lnTo>
                <a:lnTo>
                  <a:pt x="24036383" y="24664198"/>
                </a:lnTo>
                <a:lnTo>
                  <a:pt x="0" y="246641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4119447" y="7476061"/>
            <a:ext cx="11881594" cy="3564478"/>
          </a:xfrm>
          <a:custGeom>
            <a:avLst/>
            <a:gdLst/>
            <a:ahLst/>
            <a:cxnLst/>
            <a:rect r="r" b="b" t="t" l="l"/>
            <a:pathLst>
              <a:path h="3564478" w="11881594">
                <a:moveTo>
                  <a:pt x="11881594" y="0"/>
                </a:moveTo>
                <a:lnTo>
                  <a:pt x="0" y="0"/>
                </a:lnTo>
                <a:lnTo>
                  <a:pt x="0" y="3564478"/>
                </a:lnTo>
                <a:lnTo>
                  <a:pt x="11881594" y="3564478"/>
                </a:lnTo>
                <a:lnTo>
                  <a:pt x="1188159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28700" y="2984036"/>
            <a:ext cx="7556997" cy="2616200"/>
          </a:xfrm>
          <a:prstGeom prst="rect">
            <a:avLst/>
          </a:prstGeom>
        </p:spPr>
        <p:txBody>
          <a:bodyPr anchor="t" rtlCol="false" tIns="0" lIns="0" bIns="0" rIns="0">
            <a:spAutoFit/>
          </a:bodyPr>
          <a:lstStyle/>
          <a:p>
            <a:pPr algn="ctr">
              <a:lnSpc>
                <a:spcPts val="5199"/>
              </a:lnSpc>
              <a:spcBef>
                <a:spcPct val="0"/>
              </a:spcBef>
            </a:pPr>
            <a:r>
              <a:rPr lang="en-US" sz="3999">
                <a:solidFill>
                  <a:srgbClr val="000000"/>
                </a:solidFill>
                <a:latin typeface="Open Sauce"/>
              </a:rPr>
              <a:t>Дополнительную информацию можно получить по телефонам приемной комиссии</a:t>
            </a:r>
          </a:p>
        </p:txBody>
      </p:sp>
      <p:sp>
        <p:nvSpPr>
          <p:cNvPr name="TextBox 6" id="6"/>
          <p:cNvSpPr txBox="true"/>
          <p:nvPr/>
        </p:nvSpPr>
        <p:spPr>
          <a:xfrm rot="0">
            <a:off x="2731756" y="7437961"/>
            <a:ext cx="5030391" cy="1301750"/>
          </a:xfrm>
          <a:prstGeom prst="rect">
            <a:avLst/>
          </a:prstGeom>
        </p:spPr>
        <p:txBody>
          <a:bodyPr anchor="t" rtlCol="false" tIns="0" lIns="0" bIns="0" rIns="0">
            <a:spAutoFit/>
          </a:bodyPr>
          <a:lstStyle/>
          <a:p>
            <a:pPr algn="ctr">
              <a:lnSpc>
                <a:spcPts val="5199"/>
              </a:lnSpc>
            </a:pPr>
            <a:r>
              <a:rPr lang="en-US" sz="3999">
                <a:solidFill>
                  <a:srgbClr val="000000"/>
                </a:solidFill>
                <a:latin typeface="Open Sauce"/>
              </a:rPr>
              <a:t>+7 (905) 550-24-23 </a:t>
            </a:r>
          </a:p>
          <a:p>
            <a:pPr algn="ctr">
              <a:lnSpc>
                <a:spcPts val="5199"/>
              </a:lnSpc>
              <a:spcBef>
                <a:spcPct val="0"/>
              </a:spcBef>
            </a:pPr>
            <a:r>
              <a:rPr lang="en-US" sz="3999">
                <a:solidFill>
                  <a:srgbClr val="000000"/>
                </a:solidFill>
                <a:latin typeface="Open Sauce"/>
              </a:rPr>
              <a:t>+7 (929) 250-56-55</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A1A1A"/>
        </a:solidFill>
      </p:bgPr>
    </p:bg>
    <p:spTree>
      <p:nvGrpSpPr>
        <p:cNvPr id="1" name=""/>
        <p:cNvGrpSpPr/>
        <p:nvPr/>
      </p:nvGrpSpPr>
      <p:grpSpPr>
        <a:xfrm>
          <a:off x="0" y="0"/>
          <a:ext cx="0" cy="0"/>
          <a:chOff x="0" y="0"/>
          <a:chExt cx="0" cy="0"/>
        </a:xfrm>
      </p:grpSpPr>
      <p:sp>
        <p:nvSpPr>
          <p:cNvPr name="Freeform 2" id="2"/>
          <p:cNvSpPr/>
          <p:nvPr/>
        </p:nvSpPr>
        <p:spPr>
          <a:xfrm flipH="false" flipV="false" rot="0">
            <a:off x="-8169367" y="-10264537"/>
            <a:ext cx="15841853" cy="16255633"/>
          </a:xfrm>
          <a:custGeom>
            <a:avLst/>
            <a:gdLst/>
            <a:ahLst/>
            <a:cxnLst/>
            <a:rect r="r" b="b" t="t" l="l"/>
            <a:pathLst>
              <a:path h="16255633" w="1584185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447294" y="-3843198"/>
            <a:ext cx="15841853" cy="16255633"/>
          </a:xfrm>
          <a:custGeom>
            <a:avLst/>
            <a:gdLst/>
            <a:ahLst/>
            <a:cxnLst/>
            <a:rect r="r" b="b" t="t" l="l"/>
            <a:pathLst>
              <a:path h="16255633" w="1584185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971812" y="5057775"/>
            <a:ext cx="11475482" cy="1298575"/>
          </a:xfrm>
          <a:prstGeom prst="rect">
            <a:avLst/>
          </a:prstGeom>
        </p:spPr>
        <p:txBody>
          <a:bodyPr anchor="t" rtlCol="false" tIns="0" lIns="0" bIns="0" rIns="0">
            <a:spAutoFit/>
          </a:bodyPr>
          <a:lstStyle/>
          <a:p>
            <a:pPr algn="ctr">
              <a:lnSpc>
                <a:spcPts val="10400"/>
              </a:lnSpc>
              <a:spcBef>
                <a:spcPct val="0"/>
              </a:spcBef>
            </a:pPr>
            <a:r>
              <a:rPr lang="en-US" sz="8000">
                <a:solidFill>
                  <a:srgbClr val="FFFFFF"/>
                </a:solidFill>
                <a:latin typeface="Open Sauce"/>
              </a:rPr>
              <a:t>Спасибо за внимание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F4F5"/>
        </a:solidFill>
      </p:bgPr>
    </p:bg>
    <p:spTree>
      <p:nvGrpSpPr>
        <p:cNvPr id="1" name=""/>
        <p:cNvGrpSpPr/>
        <p:nvPr/>
      </p:nvGrpSpPr>
      <p:grpSpPr>
        <a:xfrm>
          <a:off x="0" y="0"/>
          <a:ext cx="0" cy="0"/>
          <a:chOff x="0" y="0"/>
          <a:chExt cx="0" cy="0"/>
        </a:xfrm>
      </p:grpSpPr>
      <p:sp>
        <p:nvSpPr>
          <p:cNvPr name="Freeform 2" id="2"/>
          <p:cNvSpPr/>
          <p:nvPr/>
        </p:nvSpPr>
        <p:spPr>
          <a:xfrm flipH="false" flipV="false" rot="7659121">
            <a:off x="-4012602" y="5585714"/>
            <a:ext cx="7629294" cy="7828566"/>
          </a:xfrm>
          <a:custGeom>
            <a:avLst/>
            <a:gdLst/>
            <a:ahLst/>
            <a:cxnLst/>
            <a:rect r="r" b="b" t="t" l="l"/>
            <a:pathLst>
              <a:path h="7828566" w="7629294">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016048">
            <a:off x="12243487" y="-1005305"/>
            <a:ext cx="10749463" cy="2687366"/>
          </a:xfrm>
          <a:custGeom>
            <a:avLst/>
            <a:gdLst/>
            <a:ahLst/>
            <a:cxnLst/>
            <a:rect r="r" b="b" t="t" l="l"/>
            <a:pathLst>
              <a:path h="2687366" w="10749463">
                <a:moveTo>
                  <a:pt x="0" y="0"/>
                </a:moveTo>
                <a:lnTo>
                  <a:pt x="10749463" y="0"/>
                </a:lnTo>
                <a:lnTo>
                  <a:pt x="10749463" y="2687365"/>
                </a:lnTo>
                <a:lnTo>
                  <a:pt x="0" y="26873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134144" y="1461731"/>
            <a:ext cx="14019711" cy="5902325"/>
          </a:xfrm>
          <a:prstGeom prst="rect">
            <a:avLst/>
          </a:prstGeom>
        </p:spPr>
        <p:txBody>
          <a:bodyPr anchor="t" rtlCol="false" tIns="0" lIns="0" bIns="0" rIns="0">
            <a:spAutoFit/>
          </a:bodyPr>
          <a:lstStyle/>
          <a:p>
            <a:pPr>
              <a:lnSpc>
                <a:spcPts val="5199"/>
              </a:lnSpc>
            </a:pPr>
            <a:r>
              <a:rPr lang="en-US" sz="3999">
                <a:solidFill>
                  <a:srgbClr val="000000"/>
                </a:solidFill>
                <a:latin typeface="Open Sauce"/>
              </a:rPr>
              <a:t>ГБПОУ КС № 54 объявляет набор на 2023 – 2024 учебный год учащихся 10 профильных классов на бесплатное обучение по программам профессионального обучения. </a:t>
            </a:r>
          </a:p>
          <a:p>
            <a:pPr marL="863599" indent="-431800" lvl="1">
              <a:lnSpc>
                <a:spcPts val="5199"/>
              </a:lnSpc>
              <a:buFont typeface="Arial"/>
              <a:buChar char="•"/>
            </a:pPr>
            <a:r>
              <a:rPr lang="en-US" sz="3999">
                <a:solidFill>
                  <a:srgbClr val="000000"/>
                </a:solidFill>
                <a:latin typeface="Open Sauce"/>
              </a:rPr>
              <a:t>Форма обучения: очная на территории колледжа Количество часов: от 108 до 122 часов </a:t>
            </a:r>
          </a:p>
          <a:p>
            <a:pPr marL="863599" indent="-431800" lvl="1">
              <a:lnSpc>
                <a:spcPts val="5199"/>
              </a:lnSpc>
              <a:buFont typeface="Arial"/>
              <a:buChar char="•"/>
            </a:pPr>
            <a:r>
              <a:rPr lang="en-US" sz="3999">
                <a:solidFill>
                  <a:srgbClr val="000000"/>
                </a:solidFill>
                <a:latin typeface="Open Sauce"/>
              </a:rPr>
              <a:t>Учебная нагрузка: 4 часа (1 раза в неделю) </a:t>
            </a:r>
          </a:p>
          <a:p>
            <a:pPr marL="863599" indent="-431800" lvl="1">
              <a:lnSpc>
                <a:spcPts val="5199"/>
              </a:lnSpc>
              <a:spcBef>
                <a:spcPct val="0"/>
              </a:spcBef>
              <a:buFont typeface="Arial"/>
              <a:buChar char="•"/>
            </a:pPr>
            <a:r>
              <a:rPr lang="en-US" sz="3999">
                <a:solidFill>
                  <a:srgbClr val="000000"/>
                </a:solidFill>
                <a:latin typeface="Open Sauce"/>
              </a:rPr>
              <a:t>Начало занятий: 1 февраля 2024 г. (период обучения февраль – декабрь)</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2F4F5"/>
        </a:solidFill>
      </p:bgPr>
    </p:bg>
    <p:spTree>
      <p:nvGrpSpPr>
        <p:cNvPr id="1" name=""/>
        <p:cNvGrpSpPr/>
        <p:nvPr/>
      </p:nvGrpSpPr>
      <p:grpSpPr>
        <a:xfrm>
          <a:off x="0" y="0"/>
          <a:ext cx="0" cy="0"/>
          <a:chOff x="0" y="0"/>
          <a:chExt cx="0" cy="0"/>
        </a:xfrm>
      </p:grpSpPr>
      <p:sp>
        <p:nvSpPr>
          <p:cNvPr name="Freeform 2" id="2"/>
          <p:cNvSpPr/>
          <p:nvPr/>
        </p:nvSpPr>
        <p:spPr>
          <a:xfrm flipH="false" flipV="false" rot="0">
            <a:off x="-3082666" y="7644406"/>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248437" y="962025"/>
            <a:ext cx="8400336" cy="981075"/>
          </a:xfrm>
          <a:prstGeom prst="rect">
            <a:avLst/>
          </a:prstGeom>
        </p:spPr>
        <p:txBody>
          <a:bodyPr anchor="t" rtlCol="false" tIns="0" lIns="0" bIns="0" rIns="0">
            <a:spAutoFit/>
          </a:bodyPr>
          <a:lstStyle/>
          <a:p>
            <a:pPr algn="ctr">
              <a:lnSpc>
                <a:spcPts val="7800"/>
              </a:lnSpc>
              <a:spcBef>
                <a:spcPct val="0"/>
              </a:spcBef>
            </a:pPr>
            <a:r>
              <a:rPr lang="en-US" sz="6000">
                <a:solidFill>
                  <a:srgbClr val="000000"/>
                </a:solidFill>
                <a:latin typeface="Open Sauce"/>
              </a:rPr>
              <a:t>Перечень профессий: </a:t>
            </a:r>
          </a:p>
        </p:txBody>
      </p:sp>
      <p:sp>
        <p:nvSpPr>
          <p:cNvPr name="TextBox 4" id="4"/>
          <p:cNvSpPr txBox="true"/>
          <p:nvPr/>
        </p:nvSpPr>
        <p:spPr>
          <a:xfrm rot="0">
            <a:off x="1028700" y="2358201"/>
            <a:ext cx="11770764" cy="1958975"/>
          </a:xfrm>
          <a:prstGeom prst="rect">
            <a:avLst/>
          </a:prstGeom>
        </p:spPr>
        <p:txBody>
          <a:bodyPr anchor="t" rtlCol="false" tIns="0" lIns="0" bIns="0" rIns="0">
            <a:spAutoFit/>
          </a:bodyPr>
          <a:lstStyle/>
          <a:p>
            <a:pPr algn="ctr" marL="863599" indent="-431800" lvl="1">
              <a:lnSpc>
                <a:spcPts val="5199"/>
              </a:lnSpc>
              <a:buFont typeface="Arial"/>
              <a:buChar char="•"/>
            </a:pPr>
            <a:r>
              <a:rPr lang="en-US" sz="3999">
                <a:solidFill>
                  <a:srgbClr val="000000"/>
                </a:solidFill>
                <a:latin typeface="Open Sauce"/>
              </a:rPr>
              <a:t>Замерщик на топографо-геодезических и маркшейдерских работах</a:t>
            </a:r>
          </a:p>
          <a:p>
            <a:pPr algn="ctr">
              <a:lnSpc>
                <a:spcPts val="5199"/>
              </a:lnSpc>
              <a:spcBef>
                <a:spcPct val="0"/>
              </a:spcBef>
            </a:pPr>
            <a:r>
              <a:rPr lang="en-US" sz="3999">
                <a:solidFill>
                  <a:srgbClr val="000000"/>
                </a:solidFill>
                <a:latin typeface="Open Sauce"/>
              </a:rPr>
              <a:t>Ул. Большие каменщики д. 7 Метро Таганская </a:t>
            </a:r>
          </a:p>
        </p:txBody>
      </p:sp>
      <p:sp>
        <p:nvSpPr>
          <p:cNvPr name="TextBox 5" id="5"/>
          <p:cNvSpPr txBox="true"/>
          <p:nvPr/>
        </p:nvSpPr>
        <p:spPr>
          <a:xfrm rot="0">
            <a:off x="1179391" y="4736276"/>
            <a:ext cx="11620072" cy="3930650"/>
          </a:xfrm>
          <a:prstGeom prst="rect">
            <a:avLst/>
          </a:prstGeom>
        </p:spPr>
        <p:txBody>
          <a:bodyPr anchor="t" rtlCol="false" tIns="0" lIns="0" bIns="0" rIns="0">
            <a:spAutoFit/>
          </a:bodyPr>
          <a:lstStyle/>
          <a:p>
            <a:pPr algn="ctr" marL="863599" indent="-431800" lvl="1">
              <a:lnSpc>
                <a:spcPts val="5199"/>
              </a:lnSpc>
              <a:buFont typeface="Arial"/>
              <a:buChar char="•"/>
            </a:pPr>
            <a:r>
              <a:rPr lang="en-US" sz="3999">
                <a:solidFill>
                  <a:srgbClr val="000000"/>
                </a:solidFill>
                <a:latin typeface="Open Sauce"/>
              </a:rPr>
              <a:t>Наладчик технологического оборудования</a:t>
            </a:r>
          </a:p>
          <a:p>
            <a:pPr algn="ctr">
              <a:lnSpc>
                <a:spcPts val="5199"/>
              </a:lnSpc>
            </a:pPr>
            <a:r>
              <a:rPr lang="en-US" sz="3999">
                <a:solidFill>
                  <a:srgbClr val="000000"/>
                </a:solidFill>
                <a:latin typeface="Open Sauce"/>
              </a:rPr>
              <a:t>Ул. Судакова д 18А М. Люблино</a:t>
            </a:r>
          </a:p>
          <a:p>
            <a:pPr algn="ctr">
              <a:lnSpc>
                <a:spcPts val="5199"/>
              </a:lnSpc>
            </a:pPr>
            <a:r>
              <a:rPr lang="en-US" sz="3999">
                <a:solidFill>
                  <a:srgbClr val="000000"/>
                </a:solidFill>
                <a:latin typeface="Open Sauce"/>
              </a:rPr>
              <a:t>Ул. Кирпичная Д. 33 М. Семеновская</a:t>
            </a:r>
          </a:p>
          <a:p>
            <a:pPr algn="ctr">
              <a:lnSpc>
                <a:spcPts val="5199"/>
              </a:lnSpc>
              <a:spcBef>
                <a:spcPct val="0"/>
              </a:spcBef>
            </a:pPr>
            <a:r>
              <a:rPr lang="en-US" sz="3999">
                <a:solidFill>
                  <a:srgbClr val="000000"/>
                </a:solidFill>
                <a:latin typeface="Open Sauce"/>
              </a:rPr>
              <a:t>Рязанский пр-кт Д. 8 М. СтахановскаяУл. Басовская Д. 12 М. Нижегородская</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Freeform 3" id="3"/>
          <p:cNvSpPr/>
          <p:nvPr/>
        </p:nvSpPr>
        <p:spPr>
          <a:xfrm flipH="false" flipV="false" rot="0">
            <a:off x="14479722" y="-4833750"/>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176364">
            <a:off x="-4105129" y="6530238"/>
            <a:ext cx="7616557" cy="7815497"/>
          </a:xfrm>
          <a:custGeom>
            <a:avLst/>
            <a:gdLst/>
            <a:ahLst/>
            <a:cxnLst/>
            <a:rect r="r" b="b" t="t" l="l"/>
            <a:pathLst>
              <a:path h="7815497" w="7616557">
                <a:moveTo>
                  <a:pt x="0" y="0"/>
                </a:moveTo>
                <a:lnTo>
                  <a:pt x="7616556" y="0"/>
                </a:lnTo>
                <a:lnTo>
                  <a:pt x="7616556" y="7815496"/>
                </a:lnTo>
                <a:lnTo>
                  <a:pt x="0" y="78154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22772"/>
            <a:ext cx="7556997" cy="1958975"/>
          </a:xfrm>
          <a:prstGeom prst="rect">
            <a:avLst/>
          </a:prstGeom>
        </p:spPr>
        <p:txBody>
          <a:bodyPr anchor="t" rtlCol="false" tIns="0" lIns="0" bIns="0" rIns="0">
            <a:spAutoFit/>
          </a:bodyPr>
          <a:lstStyle/>
          <a:p>
            <a:pPr algn="ctr" marL="863599" indent="-431800" lvl="1">
              <a:lnSpc>
                <a:spcPts val="5199"/>
              </a:lnSpc>
              <a:buFont typeface="Arial"/>
              <a:buChar char="•"/>
            </a:pPr>
            <a:r>
              <a:rPr lang="en-US" sz="3999">
                <a:solidFill>
                  <a:srgbClr val="000000"/>
                </a:solidFill>
                <a:latin typeface="Open Sauce"/>
              </a:rPr>
              <a:t>Оператор связи </a:t>
            </a:r>
          </a:p>
          <a:p>
            <a:pPr algn="ctr">
              <a:lnSpc>
                <a:spcPts val="5199"/>
              </a:lnSpc>
              <a:spcBef>
                <a:spcPct val="0"/>
              </a:spcBef>
            </a:pPr>
            <a:r>
              <a:rPr lang="en-US" sz="3999">
                <a:solidFill>
                  <a:srgbClr val="000000"/>
                </a:solidFill>
                <a:latin typeface="Open Sauce"/>
              </a:rPr>
              <a:t>Ул. Большие каменщики Д. 7 М. Таганская</a:t>
            </a:r>
          </a:p>
        </p:txBody>
      </p:sp>
      <p:sp>
        <p:nvSpPr>
          <p:cNvPr name="TextBox 6" id="6"/>
          <p:cNvSpPr txBox="true"/>
          <p:nvPr/>
        </p:nvSpPr>
        <p:spPr>
          <a:xfrm rot="0">
            <a:off x="1028700" y="3166436"/>
            <a:ext cx="7556997" cy="2616200"/>
          </a:xfrm>
          <a:prstGeom prst="rect">
            <a:avLst/>
          </a:prstGeom>
        </p:spPr>
        <p:txBody>
          <a:bodyPr anchor="t" rtlCol="false" tIns="0" lIns="0" bIns="0" rIns="0">
            <a:spAutoFit/>
          </a:bodyPr>
          <a:lstStyle/>
          <a:p>
            <a:pPr algn="ctr" marL="863599" indent="-431800" lvl="1">
              <a:lnSpc>
                <a:spcPts val="5199"/>
              </a:lnSpc>
              <a:buFont typeface="Arial"/>
              <a:buChar char="•"/>
            </a:pPr>
            <a:r>
              <a:rPr lang="en-US" sz="3999">
                <a:solidFill>
                  <a:srgbClr val="000000"/>
                </a:solidFill>
                <a:latin typeface="Open Sauce"/>
              </a:rPr>
              <a:t>Секретарь учебной части </a:t>
            </a:r>
          </a:p>
          <a:p>
            <a:pPr algn="ctr">
              <a:lnSpc>
                <a:spcPts val="5199"/>
              </a:lnSpc>
            </a:pPr>
            <a:r>
              <a:rPr lang="en-US" sz="3999">
                <a:solidFill>
                  <a:srgbClr val="000000"/>
                </a:solidFill>
                <a:latin typeface="Open Sauce"/>
              </a:rPr>
              <a:t>Ул. Большие каменщики Д. 7 М. Таганская</a:t>
            </a:r>
          </a:p>
          <a:p>
            <a:pPr algn="ctr">
              <a:lnSpc>
                <a:spcPts val="5199"/>
              </a:lnSpc>
              <a:spcBef>
                <a:spcPct val="0"/>
              </a:spcBef>
            </a:pPr>
            <a:r>
              <a:rPr lang="en-US" sz="3999">
                <a:solidFill>
                  <a:srgbClr val="000000"/>
                </a:solidFill>
                <a:latin typeface="Open Sauce"/>
              </a:rPr>
              <a:t>Ул. Рабочая Д. 12 М. Римская</a:t>
            </a:r>
          </a:p>
        </p:txBody>
      </p:sp>
      <p:sp>
        <p:nvSpPr>
          <p:cNvPr name="TextBox 7" id="7"/>
          <p:cNvSpPr txBox="true"/>
          <p:nvPr/>
        </p:nvSpPr>
        <p:spPr>
          <a:xfrm rot="0">
            <a:off x="9702303" y="2943647"/>
            <a:ext cx="7556997" cy="1958975"/>
          </a:xfrm>
          <a:prstGeom prst="rect">
            <a:avLst/>
          </a:prstGeom>
        </p:spPr>
        <p:txBody>
          <a:bodyPr anchor="t" rtlCol="false" tIns="0" lIns="0" bIns="0" rIns="0">
            <a:spAutoFit/>
          </a:bodyPr>
          <a:lstStyle/>
          <a:p>
            <a:pPr algn="ctr" marL="863599" indent="-431800" lvl="1">
              <a:lnSpc>
                <a:spcPts val="5199"/>
              </a:lnSpc>
              <a:buFont typeface="Arial"/>
              <a:buChar char="•"/>
            </a:pPr>
            <a:r>
              <a:rPr lang="en-US" sz="3999">
                <a:solidFill>
                  <a:srgbClr val="000000"/>
                </a:solidFill>
                <a:latin typeface="Open Sauce"/>
              </a:rPr>
              <a:t>Шифровальщик</a:t>
            </a:r>
          </a:p>
          <a:p>
            <a:pPr algn="ctr">
              <a:lnSpc>
                <a:spcPts val="5199"/>
              </a:lnSpc>
              <a:spcBef>
                <a:spcPct val="0"/>
              </a:spcBef>
            </a:pPr>
            <a:r>
              <a:rPr lang="en-US" sz="3999">
                <a:solidFill>
                  <a:srgbClr val="000000"/>
                </a:solidFill>
                <a:latin typeface="Open Sauce"/>
              </a:rPr>
              <a:t>Ул. Большие каменщики Д. 7 М. Таганская</a:t>
            </a:r>
          </a:p>
        </p:txBody>
      </p:sp>
      <p:sp>
        <p:nvSpPr>
          <p:cNvPr name="TextBox 8" id="8"/>
          <p:cNvSpPr txBox="true"/>
          <p:nvPr/>
        </p:nvSpPr>
        <p:spPr>
          <a:xfrm rot="0">
            <a:off x="9702303" y="6642100"/>
            <a:ext cx="7556997" cy="2616200"/>
          </a:xfrm>
          <a:prstGeom prst="rect">
            <a:avLst/>
          </a:prstGeom>
        </p:spPr>
        <p:txBody>
          <a:bodyPr anchor="t" rtlCol="false" tIns="0" lIns="0" bIns="0" rIns="0">
            <a:spAutoFit/>
          </a:bodyPr>
          <a:lstStyle/>
          <a:p>
            <a:pPr algn="ctr" marL="863599" indent="-431800" lvl="1">
              <a:lnSpc>
                <a:spcPts val="5199"/>
              </a:lnSpc>
              <a:buFont typeface="Arial"/>
              <a:buChar char="•"/>
            </a:pPr>
            <a:r>
              <a:rPr lang="en-US" sz="3999">
                <a:solidFill>
                  <a:srgbClr val="000000"/>
                </a:solidFill>
                <a:latin typeface="Open Sauce"/>
              </a:rPr>
              <a:t>Экспедитор по перевозке грузов</a:t>
            </a:r>
          </a:p>
          <a:p>
            <a:pPr algn="ctr">
              <a:lnSpc>
                <a:spcPts val="5199"/>
              </a:lnSpc>
              <a:spcBef>
                <a:spcPct val="0"/>
              </a:spcBef>
            </a:pPr>
            <a:r>
              <a:rPr lang="en-US" sz="3999">
                <a:solidFill>
                  <a:srgbClr val="000000"/>
                </a:solidFill>
                <a:latin typeface="Open Sauce"/>
              </a:rPr>
              <a:t>Ул. Судакова Д. 18А М. Люблино</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0" y="0"/>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1A1A1A"/>
            </a:solidFill>
          </p:spPr>
        </p:sp>
        <p:sp>
          <p:nvSpPr>
            <p:cNvPr name="TextBox 5" id="5"/>
            <p:cNvSpPr txBox="true"/>
            <p:nvPr/>
          </p:nvSpPr>
          <p:spPr>
            <a:xfrm>
              <a:off x="0" y="-19050"/>
              <a:ext cx="4816593" cy="8318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3451022" y="-4729397"/>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851369" y="-3442596"/>
            <a:ext cx="6709932" cy="6885191"/>
          </a:xfrm>
          <a:custGeom>
            <a:avLst/>
            <a:gdLst/>
            <a:ahLst/>
            <a:cxnLst/>
            <a:rect r="r" b="b" t="t" l="l"/>
            <a:pathLst>
              <a:path h="6885191" w="6709932">
                <a:moveTo>
                  <a:pt x="0" y="0"/>
                </a:moveTo>
                <a:lnTo>
                  <a:pt x="6709932" y="0"/>
                </a:lnTo>
                <a:lnTo>
                  <a:pt x="6709932" y="6885192"/>
                </a:lnTo>
                <a:lnTo>
                  <a:pt x="0" y="68851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3333969" y="873125"/>
            <a:ext cx="10117052" cy="1301750"/>
          </a:xfrm>
          <a:prstGeom prst="rect">
            <a:avLst/>
          </a:prstGeom>
        </p:spPr>
        <p:txBody>
          <a:bodyPr anchor="t" rtlCol="false" tIns="0" lIns="0" bIns="0" rIns="0">
            <a:spAutoFit/>
          </a:bodyPr>
          <a:lstStyle/>
          <a:p>
            <a:pPr algn="ctr">
              <a:lnSpc>
                <a:spcPts val="5199"/>
              </a:lnSpc>
              <a:spcBef>
                <a:spcPct val="0"/>
              </a:spcBef>
            </a:pPr>
            <a:r>
              <a:rPr lang="en-US" sz="3999">
                <a:solidFill>
                  <a:srgbClr val="FFFFFF"/>
                </a:solidFill>
                <a:latin typeface="Open Sauce"/>
              </a:rPr>
              <a:t>Замерщик на топографо-геодезических и маркшейдерских работах</a:t>
            </a:r>
          </a:p>
        </p:txBody>
      </p:sp>
      <p:sp>
        <p:nvSpPr>
          <p:cNvPr name="TextBox 9" id="9"/>
          <p:cNvSpPr txBox="true"/>
          <p:nvPr/>
        </p:nvSpPr>
        <p:spPr>
          <a:xfrm rot="0">
            <a:off x="0" y="3704564"/>
            <a:ext cx="18288000" cy="6268301"/>
          </a:xfrm>
          <a:prstGeom prst="rect">
            <a:avLst/>
          </a:prstGeom>
        </p:spPr>
        <p:txBody>
          <a:bodyPr anchor="t" rtlCol="false" tIns="0" lIns="0" bIns="0" rIns="0">
            <a:spAutoFit/>
          </a:bodyPr>
          <a:lstStyle/>
          <a:p>
            <a:pPr algn="ctr">
              <a:lnSpc>
                <a:spcPts val="3534"/>
              </a:lnSpc>
            </a:pPr>
            <a:r>
              <a:rPr lang="en-US" sz="2718">
                <a:solidFill>
                  <a:srgbClr val="000000"/>
                </a:solidFill>
                <a:latin typeface="Open Sauce"/>
              </a:rPr>
              <a:t>Профессия является ключевой в сфере измерений земель, создания карт, проведения геодезических изысканий и контроля за строительством. Замерщики отвечают за точные измерения земельных участков, проведение геодезических съемок и анализ полученных данных для строительства дорог, зданий, инфраструктуры и других объектов. </a:t>
            </a:r>
          </a:p>
          <a:p>
            <a:pPr algn="ctr">
              <a:lnSpc>
                <a:spcPts val="3534"/>
              </a:lnSpc>
            </a:pPr>
            <a:r>
              <a:rPr lang="en-US" sz="2718">
                <a:solidFill>
                  <a:srgbClr val="000000"/>
                </a:solidFill>
                <a:latin typeface="Open Sauce"/>
              </a:rPr>
              <a:t>Программа обучения содержит следующие разделы:  </a:t>
            </a:r>
          </a:p>
          <a:p>
            <a:pPr algn="ctr">
              <a:lnSpc>
                <a:spcPts val="3534"/>
              </a:lnSpc>
            </a:pPr>
            <a:r>
              <a:rPr lang="en-US" sz="2718">
                <a:solidFill>
                  <a:srgbClr val="000000"/>
                </a:solidFill>
                <a:latin typeface="Open Sauce"/>
              </a:rPr>
              <a:t>- Основы картографии, решение геодезических задач на плоскости, методы определения площадей, работа в программе AutoCad. </a:t>
            </a:r>
          </a:p>
          <a:p>
            <a:pPr algn="ctr">
              <a:lnSpc>
                <a:spcPts val="3534"/>
              </a:lnSpc>
            </a:pPr>
            <a:r>
              <a:rPr lang="en-US" sz="2718">
                <a:solidFill>
                  <a:srgbClr val="000000"/>
                </a:solidFill>
                <a:latin typeface="Open Sauce"/>
              </a:rPr>
              <a:t>- Методы и приборы для геодезических измерений на местности, теория погрешностей измерений. </a:t>
            </a:r>
          </a:p>
          <a:p>
            <a:pPr algn="ctr">
              <a:lnSpc>
                <a:spcPts val="3534"/>
              </a:lnSpc>
            </a:pPr>
            <a:r>
              <a:rPr lang="en-US" sz="2718">
                <a:solidFill>
                  <a:srgbClr val="000000"/>
                </a:solidFill>
                <a:latin typeface="Open Sauce"/>
              </a:rPr>
              <a:t>- Методы и порядок ведения маркшейдерских съемок, маркшейдерские работы.</a:t>
            </a:r>
          </a:p>
          <a:p>
            <a:pPr algn="ctr">
              <a:lnSpc>
                <a:spcPts val="3534"/>
              </a:lnSpc>
              <a:spcBef>
                <a:spcPct val="0"/>
              </a:spcBef>
            </a:pPr>
            <a:r>
              <a:rPr lang="en-US" sz="2718">
                <a:solidFill>
                  <a:srgbClr val="000000"/>
                </a:solidFill>
                <a:latin typeface="Open Sauce"/>
              </a:rPr>
              <a:t> Обучение на замерщика на топографо-геодезических и маркшейдерских работах предоставляет практические навыки в области землеустройства, развивает математические и инженерные способности, открывает широкие карьерные перспективы в строительстве, инженерии и информационных технологиях, а также подчеркивает важность их влияния на проекты развития инфраструктуры</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0" y="0"/>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1A1A1A"/>
            </a:solidFill>
          </p:spPr>
        </p:sp>
        <p:sp>
          <p:nvSpPr>
            <p:cNvPr name="TextBox 5" id="5"/>
            <p:cNvSpPr txBox="true"/>
            <p:nvPr/>
          </p:nvSpPr>
          <p:spPr>
            <a:xfrm>
              <a:off x="0" y="-19050"/>
              <a:ext cx="4816593" cy="8318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3451022" y="-4729397"/>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851369" y="-3442596"/>
            <a:ext cx="6709932" cy="6885191"/>
          </a:xfrm>
          <a:custGeom>
            <a:avLst/>
            <a:gdLst/>
            <a:ahLst/>
            <a:cxnLst/>
            <a:rect r="r" b="b" t="t" l="l"/>
            <a:pathLst>
              <a:path h="6885191" w="6709932">
                <a:moveTo>
                  <a:pt x="0" y="0"/>
                </a:moveTo>
                <a:lnTo>
                  <a:pt x="6709932" y="0"/>
                </a:lnTo>
                <a:lnTo>
                  <a:pt x="6709932" y="6885192"/>
                </a:lnTo>
                <a:lnTo>
                  <a:pt x="0" y="68851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4876294" y="873125"/>
            <a:ext cx="7556997" cy="1301750"/>
          </a:xfrm>
          <a:prstGeom prst="rect">
            <a:avLst/>
          </a:prstGeom>
        </p:spPr>
        <p:txBody>
          <a:bodyPr anchor="t" rtlCol="false" tIns="0" lIns="0" bIns="0" rIns="0">
            <a:spAutoFit/>
          </a:bodyPr>
          <a:lstStyle/>
          <a:p>
            <a:pPr algn="ctr">
              <a:lnSpc>
                <a:spcPts val="5199"/>
              </a:lnSpc>
              <a:spcBef>
                <a:spcPct val="0"/>
              </a:spcBef>
            </a:pPr>
            <a:r>
              <a:rPr lang="en-US" sz="3999">
                <a:solidFill>
                  <a:srgbClr val="FFFFFF"/>
                </a:solidFill>
                <a:latin typeface="Open Sauce"/>
              </a:rPr>
              <a:t>Наладчик технологического оборудования </a:t>
            </a:r>
          </a:p>
        </p:txBody>
      </p:sp>
      <p:sp>
        <p:nvSpPr>
          <p:cNvPr name="TextBox 9" id="9"/>
          <p:cNvSpPr txBox="true"/>
          <p:nvPr/>
        </p:nvSpPr>
        <p:spPr>
          <a:xfrm rot="0">
            <a:off x="0" y="3404496"/>
            <a:ext cx="18288000" cy="6438900"/>
          </a:xfrm>
          <a:prstGeom prst="rect">
            <a:avLst/>
          </a:prstGeom>
        </p:spPr>
        <p:txBody>
          <a:bodyPr anchor="t" rtlCol="false" tIns="0" lIns="0" bIns="0" rIns="0">
            <a:spAutoFit/>
          </a:bodyPr>
          <a:lstStyle/>
          <a:p>
            <a:pPr algn="ctr">
              <a:lnSpc>
                <a:spcPts val="3900"/>
              </a:lnSpc>
            </a:pPr>
            <a:r>
              <a:rPr lang="en-US" sz="3000">
                <a:solidFill>
                  <a:srgbClr val="000000"/>
                </a:solidFill>
                <a:latin typeface="Open Sauce"/>
              </a:rPr>
              <a:t>Профессия наладчика технологического оборудования играет важную роль в обеспечении непрерывной работы промышленных систем и производственных линий. Наладчики отвечают за установку, настройку и обслуживание различного технического оборудования, включая машины, роботы, автоматизированные системы и промышленные установки. Программа обучения содержит следующие разделы: </a:t>
            </a:r>
          </a:p>
          <a:p>
            <a:pPr algn="ctr">
              <a:lnSpc>
                <a:spcPts val="3900"/>
              </a:lnSpc>
            </a:pPr>
            <a:r>
              <a:rPr lang="en-US" sz="3000">
                <a:solidFill>
                  <a:srgbClr val="000000"/>
                </a:solidFill>
                <a:latin typeface="Open Sauce"/>
              </a:rPr>
              <a:t>- Основы электротехники, электроники и цифровой схемотехники. </a:t>
            </a:r>
          </a:p>
          <a:p>
            <a:pPr algn="ctr">
              <a:lnSpc>
                <a:spcPts val="3900"/>
              </a:lnSpc>
            </a:pPr>
            <a:r>
              <a:rPr lang="en-US" sz="3000">
                <a:solidFill>
                  <a:srgbClr val="000000"/>
                </a:solidFill>
                <a:latin typeface="Open Sauce"/>
              </a:rPr>
              <a:t>- Устройство и обслуживание локальных сетей, основы сетевых технологий. </a:t>
            </a:r>
          </a:p>
          <a:p>
            <a:pPr algn="ctr">
              <a:lnSpc>
                <a:spcPts val="3900"/>
              </a:lnSpc>
            </a:pPr>
            <a:r>
              <a:rPr lang="en-US" sz="3000">
                <a:solidFill>
                  <a:srgbClr val="000000"/>
                </a:solidFill>
                <a:latin typeface="Open Sauce"/>
              </a:rPr>
              <a:t>- Выполнение монтажа медно-жильного кабеля, кабельных муфт, локальных сетей. Сварка ВОЛС. </a:t>
            </a:r>
          </a:p>
          <a:p>
            <a:pPr algn="ctr">
              <a:lnSpc>
                <a:spcPts val="3900"/>
              </a:lnSpc>
              <a:spcBef>
                <a:spcPct val="0"/>
              </a:spcBef>
            </a:pPr>
            <a:r>
              <a:rPr lang="en-US" sz="3000">
                <a:solidFill>
                  <a:srgbClr val="000000"/>
                </a:solidFill>
                <a:latin typeface="Open Sauce"/>
              </a:rPr>
              <a:t>Обучение по данному направлению предоставляет навыки работы с современными техническими системами, развивает понимание электроники, программного обеспечения и автоматизации процессов, открывая широкие перспективы для будущей инженерии, обслуживании и поддержке технологических инноваций</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0" y="0"/>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1A1A1A"/>
            </a:solidFill>
          </p:spPr>
        </p:sp>
        <p:sp>
          <p:nvSpPr>
            <p:cNvPr name="TextBox 5" id="5"/>
            <p:cNvSpPr txBox="true"/>
            <p:nvPr/>
          </p:nvSpPr>
          <p:spPr>
            <a:xfrm>
              <a:off x="0" y="-19050"/>
              <a:ext cx="4816593" cy="8318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3451022" y="-4729397"/>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851369" y="-3442596"/>
            <a:ext cx="6709932" cy="6885191"/>
          </a:xfrm>
          <a:custGeom>
            <a:avLst/>
            <a:gdLst/>
            <a:ahLst/>
            <a:cxnLst/>
            <a:rect r="r" b="b" t="t" l="l"/>
            <a:pathLst>
              <a:path h="6885191" w="6709932">
                <a:moveTo>
                  <a:pt x="0" y="0"/>
                </a:moveTo>
                <a:lnTo>
                  <a:pt x="6709932" y="0"/>
                </a:lnTo>
                <a:lnTo>
                  <a:pt x="6709932" y="6885192"/>
                </a:lnTo>
                <a:lnTo>
                  <a:pt x="0" y="68851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6656209" y="990600"/>
            <a:ext cx="3997166" cy="644525"/>
          </a:xfrm>
          <a:prstGeom prst="rect">
            <a:avLst/>
          </a:prstGeom>
        </p:spPr>
        <p:txBody>
          <a:bodyPr anchor="t" rtlCol="false" tIns="0" lIns="0" bIns="0" rIns="0">
            <a:spAutoFit/>
          </a:bodyPr>
          <a:lstStyle/>
          <a:p>
            <a:pPr algn="ctr">
              <a:lnSpc>
                <a:spcPts val="5199"/>
              </a:lnSpc>
              <a:spcBef>
                <a:spcPct val="0"/>
              </a:spcBef>
            </a:pPr>
            <a:r>
              <a:rPr lang="en-US" sz="3999">
                <a:solidFill>
                  <a:srgbClr val="FFFFFF"/>
                </a:solidFill>
                <a:latin typeface="Open Sauce"/>
              </a:rPr>
              <a:t>Оператор связи</a:t>
            </a:r>
          </a:p>
        </p:txBody>
      </p:sp>
      <p:sp>
        <p:nvSpPr>
          <p:cNvPr name="TextBox 9" id="9"/>
          <p:cNvSpPr txBox="true"/>
          <p:nvPr/>
        </p:nvSpPr>
        <p:spPr>
          <a:xfrm rot="0">
            <a:off x="0" y="3822559"/>
            <a:ext cx="18288000" cy="5943600"/>
          </a:xfrm>
          <a:prstGeom prst="rect">
            <a:avLst/>
          </a:prstGeom>
        </p:spPr>
        <p:txBody>
          <a:bodyPr anchor="t" rtlCol="false" tIns="0" lIns="0" bIns="0" rIns="0">
            <a:spAutoFit/>
          </a:bodyPr>
          <a:lstStyle/>
          <a:p>
            <a:pPr algn="ctr">
              <a:lnSpc>
                <a:spcPts val="3900"/>
              </a:lnSpc>
            </a:pPr>
            <a:r>
              <a:rPr lang="en-US" sz="3000">
                <a:solidFill>
                  <a:srgbClr val="000000"/>
                </a:solidFill>
                <a:latin typeface="Open Sauce"/>
              </a:rPr>
              <a:t>Обеспечение выполнения услуг по обслуживанию клиентов телефонной, телеграфной, радиосвязи и информационно-справочного и сервисного обслуживания. </a:t>
            </a:r>
          </a:p>
          <a:p>
            <a:pPr algn="ctr">
              <a:lnSpc>
                <a:spcPts val="3900"/>
              </a:lnSpc>
            </a:pPr>
            <a:r>
              <a:rPr lang="en-US" sz="3000">
                <a:solidFill>
                  <a:srgbClr val="000000"/>
                </a:solidFill>
                <a:latin typeface="Open Sauce"/>
              </a:rPr>
              <a:t>Программа обучения содержит следующие разделы: </a:t>
            </a:r>
          </a:p>
          <a:p>
            <a:pPr algn="ctr">
              <a:lnSpc>
                <a:spcPts val="3900"/>
              </a:lnSpc>
            </a:pPr>
            <a:r>
              <a:rPr lang="en-US" sz="3000">
                <a:solidFill>
                  <a:srgbClr val="000000"/>
                </a:solidFill>
                <a:latin typeface="Open Sauce"/>
              </a:rPr>
              <a:t>- Технология оказания почтовых услуг, учѐт, хранение и выдача документов, денег и других ценностей; </a:t>
            </a:r>
          </a:p>
          <a:p>
            <a:pPr algn="ctr">
              <a:lnSpc>
                <a:spcPts val="3900"/>
              </a:lnSpc>
            </a:pPr>
            <a:r>
              <a:rPr lang="en-US" sz="3000">
                <a:solidFill>
                  <a:srgbClr val="000000"/>
                </a:solidFill>
                <a:latin typeface="Open Sauce"/>
              </a:rPr>
              <a:t>- Обслуживание радиосвязи; </a:t>
            </a:r>
          </a:p>
          <a:p>
            <a:pPr algn="ctr">
              <a:lnSpc>
                <a:spcPts val="3900"/>
              </a:lnSpc>
            </a:pPr>
            <a:r>
              <a:rPr lang="en-US" sz="3000">
                <a:solidFill>
                  <a:srgbClr val="000000"/>
                </a:solidFill>
                <a:latin typeface="Open Sauce"/>
              </a:rPr>
              <a:t>- Азбука Морзе. </a:t>
            </a:r>
          </a:p>
          <a:p>
            <a:pPr algn="ctr">
              <a:lnSpc>
                <a:spcPts val="3900"/>
              </a:lnSpc>
              <a:spcBef>
                <a:spcPct val="0"/>
              </a:spcBef>
            </a:pPr>
            <a:r>
              <a:rPr lang="en-US" sz="3000">
                <a:solidFill>
                  <a:srgbClr val="000000"/>
                </a:solidFill>
                <a:latin typeface="Open Sauce"/>
              </a:rPr>
              <a:t>Профессия «Оператор связи» предоставляет отличные возможности для внутреннего развития. В рамках этой профессии вы овладеваете новейшими и классическими информационными технологиями, которые могут пригодиться вам на любой другой работе. Приобретая полезные навыки владения компьютером, вы становитесь ценным кадром на рынке труда. Продолжение обучения на уровне СПО по специальностям связи.</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0" y="0"/>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1A1A1A"/>
            </a:solidFill>
          </p:spPr>
        </p:sp>
        <p:sp>
          <p:nvSpPr>
            <p:cNvPr name="TextBox 5" id="5"/>
            <p:cNvSpPr txBox="true"/>
            <p:nvPr/>
          </p:nvSpPr>
          <p:spPr>
            <a:xfrm>
              <a:off x="0" y="-19050"/>
              <a:ext cx="4816593" cy="8318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3451022" y="-4729397"/>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548280" y="-3266944"/>
            <a:ext cx="6709932" cy="6885191"/>
          </a:xfrm>
          <a:custGeom>
            <a:avLst/>
            <a:gdLst/>
            <a:ahLst/>
            <a:cxnLst/>
            <a:rect r="r" b="b" t="t" l="l"/>
            <a:pathLst>
              <a:path h="6885191" w="6709932">
                <a:moveTo>
                  <a:pt x="0" y="0"/>
                </a:moveTo>
                <a:lnTo>
                  <a:pt x="6709931" y="0"/>
                </a:lnTo>
                <a:lnTo>
                  <a:pt x="6709931" y="6885191"/>
                </a:lnTo>
                <a:lnTo>
                  <a:pt x="0" y="68851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5592542" y="1201737"/>
            <a:ext cx="6427589" cy="644525"/>
          </a:xfrm>
          <a:prstGeom prst="rect">
            <a:avLst/>
          </a:prstGeom>
        </p:spPr>
        <p:txBody>
          <a:bodyPr anchor="t" rtlCol="false" tIns="0" lIns="0" bIns="0" rIns="0">
            <a:spAutoFit/>
          </a:bodyPr>
          <a:lstStyle/>
          <a:p>
            <a:pPr algn="ctr">
              <a:lnSpc>
                <a:spcPts val="5199"/>
              </a:lnSpc>
              <a:spcBef>
                <a:spcPct val="0"/>
              </a:spcBef>
            </a:pPr>
            <a:r>
              <a:rPr lang="en-US" sz="3999">
                <a:solidFill>
                  <a:srgbClr val="FFFFFF"/>
                </a:solidFill>
                <a:latin typeface="Open Sauce"/>
              </a:rPr>
              <a:t>Секретарь учебной части</a:t>
            </a:r>
          </a:p>
        </p:txBody>
      </p:sp>
      <p:sp>
        <p:nvSpPr>
          <p:cNvPr name="TextBox 9" id="9"/>
          <p:cNvSpPr txBox="true"/>
          <p:nvPr/>
        </p:nvSpPr>
        <p:spPr>
          <a:xfrm rot="0">
            <a:off x="0" y="3352800"/>
            <a:ext cx="18288000" cy="6934200"/>
          </a:xfrm>
          <a:prstGeom prst="rect">
            <a:avLst/>
          </a:prstGeom>
        </p:spPr>
        <p:txBody>
          <a:bodyPr anchor="t" rtlCol="false" tIns="0" lIns="0" bIns="0" rIns="0">
            <a:spAutoFit/>
          </a:bodyPr>
          <a:lstStyle/>
          <a:p>
            <a:pPr algn="ctr">
              <a:lnSpc>
                <a:spcPts val="3900"/>
              </a:lnSpc>
            </a:pPr>
            <a:r>
              <a:rPr lang="en-US" sz="3000">
                <a:solidFill>
                  <a:srgbClr val="000000"/>
                </a:solidFill>
                <a:latin typeface="Open Sauce"/>
              </a:rPr>
              <a:t>Профессия секретаря учебной части играет важную роль в обеспечении эффективного функционирования учебного заведения. Секретарь учебной части выполняет широкий спектр административных обязанностей, включая ведение документооборота, организацию учебного расписания, прием и регистрацию учеников/студентов, а также координацию внутренних процессов учебного учреждения. </a:t>
            </a:r>
          </a:p>
          <a:p>
            <a:pPr algn="ctr">
              <a:lnSpc>
                <a:spcPts val="3900"/>
              </a:lnSpc>
            </a:pPr>
            <a:r>
              <a:rPr lang="en-US" sz="3000">
                <a:solidFill>
                  <a:srgbClr val="000000"/>
                </a:solidFill>
                <a:latin typeface="Open Sauce"/>
              </a:rPr>
              <a:t>Программа обучения содержит следующие разделы: </a:t>
            </a:r>
          </a:p>
          <a:p>
            <a:pPr algn="ctr">
              <a:lnSpc>
                <a:spcPts val="3900"/>
              </a:lnSpc>
            </a:pPr>
            <a:r>
              <a:rPr lang="en-US" sz="3000">
                <a:solidFill>
                  <a:srgbClr val="000000"/>
                </a:solidFill>
                <a:latin typeface="Open Sauce"/>
              </a:rPr>
              <a:t>- Административные процессы. Ведение документации и делопроизводство. </a:t>
            </a:r>
          </a:p>
          <a:p>
            <a:pPr algn="ctr">
              <a:lnSpc>
                <a:spcPts val="3900"/>
              </a:lnSpc>
            </a:pPr>
            <a:r>
              <a:rPr lang="en-US" sz="3000">
                <a:solidFill>
                  <a:srgbClr val="000000"/>
                </a:solidFill>
                <a:latin typeface="Open Sauce"/>
              </a:rPr>
              <a:t>- Офисная работа с программами. Организация электронного и бумажного документооборота. </a:t>
            </a:r>
          </a:p>
          <a:p>
            <a:pPr algn="ctr">
              <a:lnSpc>
                <a:spcPts val="3900"/>
              </a:lnSpc>
            </a:pPr>
            <a:r>
              <a:rPr lang="en-US" sz="3000">
                <a:solidFill>
                  <a:srgbClr val="000000"/>
                </a:solidFill>
                <a:latin typeface="Open Sauce"/>
              </a:rPr>
              <a:t>- Основы этики и эстетики. Деловая переписка. </a:t>
            </a:r>
          </a:p>
          <a:p>
            <a:pPr algn="ctr">
              <a:lnSpc>
                <a:spcPts val="3900"/>
              </a:lnSpc>
            </a:pPr>
            <a:r>
              <a:rPr lang="en-US" sz="3000">
                <a:solidFill>
                  <a:srgbClr val="000000"/>
                </a:solidFill>
                <a:latin typeface="Open Sauce"/>
              </a:rPr>
              <a:t>Обучение на секретаря учебной частью может предоставить ценные навыки и преимущества: </a:t>
            </a:r>
          </a:p>
          <a:p>
            <a:pPr algn="ctr">
              <a:lnSpc>
                <a:spcPts val="3900"/>
              </a:lnSpc>
            </a:pPr>
            <a:r>
              <a:rPr lang="en-US" sz="3000">
                <a:solidFill>
                  <a:srgbClr val="000000"/>
                </a:solidFill>
                <a:latin typeface="Open Sauce"/>
              </a:rPr>
              <a:t>- Получение уникального опыта; </a:t>
            </a:r>
          </a:p>
          <a:p>
            <a:pPr algn="ctr">
              <a:lnSpc>
                <a:spcPts val="3900"/>
              </a:lnSpc>
            </a:pPr>
            <a:r>
              <a:rPr lang="en-US" sz="3000">
                <a:solidFill>
                  <a:srgbClr val="000000"/>
                </a:solidFill>
                <a:latin typeface="Open Sauce"/>
              </a:rPr>
              <a:t>- Развитие организационных навыков; </a:t>
            </a:r>
          </a:p>
          <a:p>
            <a:pPr algn="ctr">
              <a:lnSpc>
                <a:spcPts val="3900"/>
              </a:lnSpc>
            </a:pPr>
            <a:r>
              <a:rPr lang="en-US" sz="3000">
                <a:solidFill>
                  <a:srgbClr val="000000"/>
                </a:solidFill>
                <a:latin typeface="Open Sauce"/>
              </a:rPr>
              <a:t>- Подготовка к будущей карьере; </a:t>
            </a:r>
          </a:p>
          <a:p>
            <a:pPr algn="ctr">
              <a:lnSpc>
                <a:spcPts val="3900"/>
              </a:lnSpc>
              <a:spcBef>
                <a:spcPct val="0"/>
              </a:spcBef>
            </a:pPr>
            <a:r>
              <a:rPr lang="en-US" sz="3000">
                <a:solidFill>
                  <a:srgbClr val="000000"/>
                </a:solidFill>
                <a:latin typeface="Open Sauce"/>
              </a:rPr>
              <a:t>- Понимание учебной среды.</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0" y="0"/>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1A1A1A"/>
            </a:solidFill>
          </p:spPr>
        </p:sp>
        <p:sp>
          <p:nvSpPr>
            <p:cNvPr name="TextBox 5" id="5"/>
            <p:cNvSpPr txBox="true"/>
            <p:nvPr/>
          </p:nvSpPr>
          <p:spPr>
            <a:xfrm>
              <a:off x="0" y="-19050"/>
              <a:ext cx="4816593" cy="8318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3451022" y="-4729397"/>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851369" y="-3442596"/>
            <a:ext cx="6709932" cy="6885191"/>
          </a:xfrm>
          <a:custGeom>
            <a:avLst/>
            <a:gdLst/>
            <a:ahLst/>
            <a:cxnLst/>
            <a:rect r="r" b="b" t="t" l="l"/>
            <a:pathLst>
              <a:path h="6885191" w="6709932">
                <a:moveTo>
                  <a:pt x="0" y="0"/>
                </a:moveTo>
                <a:lnTo>
                  <a:pt x="6709932" y="0"/>
                </a:lnTo>
                <a:lnTo>
                  <a:pt x="6709932" y="6885192"/>
                </a:lnTo>
                <a:lnTo>
                  <a:pt x="0" y="68851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6619895" y="1201737"/>
            <a:ext cx="4069794" cy="644525"/>
          </a:xfrm>
          <a:prstGeom prst="rect">
            <a:avLst/>
          </a:prstGeom>
        </p:spPr>
        <p:txBody>
          <a:bodyPr anchor="t" rtlCol="false" tIns="0" lIns="0" bIns="0" rIns="0">
            <a:spAutoFit/>
          </a:bodyPr>
          <a:lstStyle/>
          <a:p>
            <a:pPr algn="ctr">
              <a:lnSpc>
                <a:spcPts val="5199"/>
              </a:lnSpc>
              <a:spcBef>
                <a:spcPct val="0"/>
              </a:spcBef>
            </a:pPr>
            <a:r>
              <a:rPr lang="en-US" sz="3999">
                <a:solidFill>
                  <a:srgbClr val="FFFFFF"/>
                </a:solidFill>
                <a:latin typeface="Open Sauce"/>
              </a:rPr>
              <a:t>Шифровальщик</a:t>
            </a:r>
          </a:p>
        </p:txBody>
      </p:sp>
      <p:sp>
        <p:nvSpPr>
          <p:cNvPr name="TextBox 9" id="9"/>
          <p:cNvSpPr txBox="true"/>
          <p:nvPr/>
        </p:nvSpPr>
        <p:spPr>
          <a:xfrm rot="0">
            <a:off x="503597" y="3282791"/>
            <a:ext cx="17259300" cy="7004209"/>
          </a:xfrm>
          <a:prstGeom prst="rect">
            <a:avLst/>
          </a:prstGeom>
        </p:spPr>
        <p:txBody>
          <a:bodyPr anchor="t" rtlCol="false" tIns="0" lIns="0" bIns="0" rIns="0">
            <a:spAutoFit/>
          </a:bodyPr>
          <a:lstStyle/>
          <a:p>
            <a:pPr algn="ctr">
              <a:lnSpc>
                <a:spcPts val="3680"/>
              </a:lnSpc>
            </a:pPr>
            <a:r>
              <a:rPr lang="en-US" sz="2831">
                <a:solidFill>
                  <a:srgbClr val="000000"/>
                </a:solidFill>
                <a:latin typeface="Open Sauce"/>
              </a:rPr>
              <a:t>Профессия шифровальщика связана с созданием и разгадыванием шифров и кодов для защиты конфиденциальной информации. Шифровальщики разрабатывают методы шифрования данных, используя различные математические алгоритмы и технологии, чтобы предотвратить несанкционированный доступ к информации. Они также занимаются анализом существующих шифров и поиском уязвимостей в системах безопасности для их усовершенствования. Эта профессия требует глубоких знаний в области криптографии, компьютерной безопасности, а также навыков в разработке и анализе шифров. Программа обучения содержит следующие разделы: </a:t>
            </a:r>
          </a:p>
          <a:p>
            <a:pPr algn="ctr">
              <a:lnSpc>
                <a:spcPts val="3680"/>
              </a:lnSpc>
            </a:pPr>
            <a:r>
              <a:rPr lang="en-US" sz="2831">
                <a:solidFill>
                  <a:srgbClr val="000000"/>
                </a:solidFill>
                <a:latin typeface="Open Sauce"/>
              </a:rPr>
              <a:t>- Основы безопасности в интернете. Информационная безопасность. </a:t>
            </a:r>
          </a:p>
          <a:p>
            <a:pPr algn="ctr">
              <a:lnSpc>
                <a:spcPts val="3680"/>
              </a:lnSpc>
            </a:pPr>
            <a:r>
              <a:rPr lang="en-US" sz="2831">
                <a:solidFill>
                  <a:srgbClr val="000000"/>
                </a:solidFill>
                <a:latin typeface="Open Sauce"/>
              </a:rPr>
              <a:t>- Основы криптографических методов защиты информации. </a:t>
            </a:r>
          </a:p>
          <a:p>
            <a:pPr algn="ctr">
              <a:lnSpc>
                <a:spcPts val="3680"/>
              </a:lnSpc>
            </a:pPr>
            <a:r>
              <a:rPr lang="en-US" sz="2831">
                <a:solidFill>
                  <a:srgbClr val="000000"/>
                </a:solidFill>
                <a:latin typeface="Open Sauce"/>
              </a:rPr>
              <a:t>- Основы кибербезопасности и шифрование передаваемых данных. </a:t>
            </a:r>
          </a:p>
          <a:p>
            <a:pPr algn="ctr">
              <a:lnSpc>
                <a:spcPts val="3680"/>
              </a:lnSpc>
              <a:spcBef>
                <a:spcPct val="0"/>
              </a:spcBef>
            </a:pPr>
            <a:r>
              <a:rPr lang="en-US" sz="2831">
                <a:solidFill>
                  <a:srgbClr val="000000"/>
                </a:solidFill>
                <a:latin typeface="Open Sauce"/>
              </a:rPr>
              <a:t>Стать шифровальщиком – значит обладать суперсилой защиты информации. Шифровальщик играет ключевую роль в предотвращении киберугроз, защищая информацию от несанкционированного доступа и вносит важный вклад в обеспечение конфиденциальности и безопасности в цифровой среде.</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DAF0tKDI-S8</dc:identifier>
  <dcterms:modified xsi:type="dcterms:W3CDTF">2011-08-01T06:04:30Z</dcterms:modified>
  <cp:revision>1</cp:revision>
  <dc:title>Профессиональное обучение без границ</dc:title>
</cp:coreProperties>
</file>